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74" r:id="rId3"/>
    <p:sldId id="273" r:id="rId4"/>
    <p:sldId id="275" r:id="rId5"/>
    <p:sldId id="276" r:id="rId6"/>
    <p:sldId id="277" r:id="rId7"/>
    <p:sldId id="278" r:id="rId8"/>
    <p:sldId id="279" r:id="rId9"/>
    <p:sldId id="280" r:id="rId10"/>
    <p:sldId id="284" r:id="rId11"/>
    <p:sldId id="281" r:id="rId12"/>
    <p:sldId id="282" r:id="rId13"/>
    <p:sldId id="283" r:id="rId14"/>
    <p:sldId id="285" r:id="rId15"/>
    <p:sldId id="286" r:id="rId16"/>
    <p:sldId id="287" r:id="rId17"/>
    <p:sldId id="288" r:id="rId18"/>
    <p:sldId id="291" r:id="rId19"/>
    <p:sldId id="290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289" r:id="rId30"/>
    <p:sldId id="260" r:id="rId3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howGuides="1">
      <p:cViewPr varScale="1">
        <p:scale>
          <a:sx n="71" d="100"/>
          <a:sy n="71" d="100"/>
        </p:scale>
        <p:origin x="586" y="53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sk.pl/dezinfo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alertmedia.pl</a:t>
            </a:r>
            <a:r>
              <a:rPr lang="pl-PL" dirty="0"/>
              <a:t>/</a:t>
            </a:r>
            <a:r>
              <a:rPr lang="pl-PL" dirty="0" err="1"/>
              <a:t>wp-content</a:t>
            </a:r>
            <a:r>
              <a:rPr lang="pl-PL" dirty="0"/>
              <a:t>/</a:t>
            </a:r>
            <a:r>
              <a:rPr lang="pl-PL" dirty="0" err="1"/>
              <a:t>uploads</a:t>
            </a:r>
            <a:r>
              <a:rPr lang="pl-PL" dirty="0"/>
              <a:t>/2025/02/</a:t>
            </a:r>
            <a:r>
              <a:rPr lang="pl-PL" dirty="0" err="1"/>
              <a:t>Kryzysometr</a:t>
            </a:r>
            <a:r>
              <a:rPr lang="pl-PL" dirty="0"/>
              <a:t>-2024-</a:t>
            </a:r>
            <a:r>
              <a:rPr lang="pl-PL" dirty="0" err="1"/>
              <a:t>2025_raport.pdf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3300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Stacja </a:t>
            </a:r>
            <a:r>
              <a:rPr lang="pl-PL" dirty="0" err="1"/>
              <a:t>BTS</a:t>
            </a:r>
            <a:r>
              <a:rPr lang="pl-PL" dirty="0"/>
              <a:t> (ang. Base </a:t>
            </a:r>
            <a:r>
              <a:rPr lang="pl-PL" dirty="0" err="1"/>
              <a:t>Transceiver</a:t>
            </a:r>
            <a:r>
              <a:rPr lang="pl-PL" dirty="0"/>
              <a:t> Station) – urządzenie w systemach łączności bezprzewodowej (np. telefonii komórkowej) łączące telefon komórkowy z operatorem (z częścią stałą cyfrowej sieci  telekomunikacyjnej).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1368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www.politykabezpieczenstwa.pl</a:t>
            </a:r>
            <a:r>
              <a:rPr lang="pl-PL" dirty="0"/>
              <a:t>/</a:t>
            </a:r>
            <a:r>
              <a:rPr lang="pl-PL" dirty="0" err="1"/>
              <a:t>pl</a:t>
            </a:r>
            <a:r>
              <a:rPr lang="pl-PL" dirty="0"/>
              <a:t>/a/dezinformacja-jak-</a:t>
            </a:r>
            <a:r>
              <a:rPr lang="pl-PL" dirty="0" err="1"/>
              <a:t>odrozniac</a:t>
            </a:r>
            <a:r>
              <a:rPr lang="pl-PL" dirty="0"/>
              <a:t>-</a:t>
            </a:r>
            <a:r>
              <a:rPr lang="pl-PL" dirty="0" err="1"/>
              <a:t>falszywe</a:t>
            </a:r>
            <a:r>
              <a:rPr lang="pl-PL" dirty="0"/>
              <a:t>-informacje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711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trojka.polskieradio.pl</a:t>
            </a:r>
            <a:r>
              <a:rPr lang="pl-PL" dirty="0"/>
              <a:t>/</a:t>
            </a:r>
            <a:r>
              <a:rPr lang="pl-PL" dirty="0" err="1"/>
              <a:t>artykul</a:t>
            </a:r>
            <a:r>
              <a:rPr lang="pl-PL" dirty="0"/>
              <a:t>/</a:t>
            </a:r>
            <a:r>
              <a:rPr lang="pl-PL" dirty="0" err="1"/>
              <a:t>2926519,Dezinformacja</a:t>
            </a:r>
            <a:r>
              <a:rPr lang="pl-PL" dirty="0"/>
              <a:t>-w-sieci-jak-</a:t>
            </a:r>
            <a:r>
              <a:rPr lang="pl-PL" dirty="0" err="1"/>
              <a:t>sie</a:t>
            </a:r>
            <a:r>
              <a:rPr lang="pl-PL" dirty="0"/>
              <a:t>-przed-</a:t>
            </a:r>
            <a:r>
              <a:rPr lang="pl-PL" dirty="0" err="1"/>
              <a:t>nia</a:t>
            </a:r>
            <a:r>
              <a:rPr lang="pl-PL" dirty="0"/>
              <a:t>-</a:t>
            </a:r>
            <a:r>
              <a:rPr lang="pl-PL" dirty="0" err="1"/>
              <a:t>obronic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3879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grafiki: </a:t>
            </a:r>
            <a:r>
              <a:rPr lang="pl-PL" dirty="0">
                <a:hlinkClick r:id="rId3"/>
              </a:rPr>
              <a:t>Dezinformacja</a:t>
            </a:r>
            <a:r>
              <a:rPr lang="pl-PL" dirty="0"/>
              <a:t>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6889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obrazka: </a:t>
            </a: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www.rp.pl</a:t>
            </a:r>
            <a:r>
              <a:rPr lang="pl-PL" dirty="0"/>
              <a:t>/biznes/</a:t>
            </a:r>
            <a:r>
              <a:rPr lang="pl-PL" dirty="0" err="1"/>
              <a:t>art38205281</a:t>
            </a:r>
            <a:r>
              <a:rPr lang="pl-PL" dirty="0"/>
              <a:t>-dezinformacja-</a:t>
            </a:r>
            <a:r>
              <a:rPr lang="pl-PL" dirty="0" err="1"/>
              <a:t>grozniejsza</a:t>
            </a:r>
            <a:r>
              <a:rPr lang="pl-PL" dirty="0"/>
              <a:t>-dla-firmy-</a:t>
            </a:r>
            <a:r>
              <a:rPr lang="pl-PL" dirty="0" err="1"/>
              <a:t>niz</a:t>
            </a:r>
            <a:r>
              <a:rPr lang="pl-PL" dirty="0"/>
              <a:t>-bomba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222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sk.pl/dezinfo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ww.nask.pl/dezinfo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cyfryzacja/dezinformacja--jak-ja-rozpoznac-i-skutecznie-sie-przed-nia-bronic" TargetMode="External"/><Relationship Id="rId2" Type="http://schemas.openxmlformats.org/officeDocument/2006/relationships/hyperlink" Target="https://www.gov.pl/web/rcb/ksiega-komunikacji-kryzysowej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r>
              <a:rPr lang="pl-PL" dirty="0"/>
              <a:t>Warsztat 14: Dezinformacja. </a:t>
            </a:r>
            <a:br>
              <a:rPr lang="pl-PL" dirty="0"/>
            </a:br>
            <a:r>
              <a:rPr lang="pl-PL" sz="1200" dirty="0"/>
              <a:t>Opracowała: dr Justyna Bagińska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D55958-42E5-B934-E5CB-37A079774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Przykładowy scenariusz 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ECD4538-E73C-2730-DFD0-7E2D4E4D5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i="1" dirty="0"/>
              <a:t>Czas i miejsce zdarzenia: rejon przygraniczny, niedziela, wczesne godziny poranne.</a:t>
            </a:r>
            <a:endParaRPr lang="pl-PL" dirty="0"/>
          </a:p>
          <a:p>
            <a:r>
              <a:rPr lang="pl-PL" dirty="0"/>
              <a:t>W nocy, w obszarze geograficznym i informacyjnym objętym atakiem, przeciwnik uzyskał wskutek cyberataku uprawnienia administratora w kilku lokalnych serwisach informacyjnych, co umożliwiło mu ingerencję w treści informacji zawartych na stronach www.</a:t>
            </a:r>
          </a:p>
          <a:p>
            <a:r>
              <a:rPr lang="pl-PL" dirty="0"/>
              <a:t>Zamieszczono publikacje, które informowały o stale wzrastającym skażeniu substancją radioaktywną o nieznanym pochodzeniu, wzbogacone publicystyką utrzymaną w charakterze poradnika ostrzegającego i zalecającego określone dla bezpieczeństwa mieszkańców zachowania.</a:t>
            </a:r>
          </a:p>
          <a:p>
            <a:r>
              <a:rPr lang="pl-PL" dirty="0"/>
              <a:t>Odpowiednio przygotowane materiały informacyjne zawierały sugestywny przekaz, którego oddziaływanie potęguje socjotechnika i precyzyjnie wywołane emocje. Materiały są dystrybuowane przy pomocy narzędzi cybernetycznych, w tym fikcyjnych użytkowników mediów społecznościowych w rejonie oddziaływania.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4C683AF-47B2-3676-4142-2A1DFC126C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17827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69BED8-2AA3-CFC0-22E0-813B683D2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Co się dzieje? Jaki wpływ na odbiorcę ma to działanie?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ACE99B-9D8C-CC59-AC2F-FC5841A73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Krytycznie myślący odbiorca będzie szukał potwierdzenia tej informacji, ale odnalezienie wyczerpującego dementi w godzinach porannych nie będzie możliwe. Krajowe serwisy informacyjne nie będą zawierały potwierdzenia tych doniesień, podobnie jak kanały informacyjne telewizji.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2BFAD1B-53C5-5BB7-07E8-A48B5090A1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4892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717FBF-2FB9-31BC-61DC-D09F6C25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Jakie są konsekwencje tej sytuacji?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68EFFF-2930-B995-AE19-6CC112D67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 ciągu kilku godzin od włamania, wyszukiwarka internetowa będzie już  uwzględniała  w  wynikach  wyszukiwania  informacje  zawarte w sfabrykowanych artykułach, forach, komentarzach i </a:t>
            </a:r>
            <a:r>
              <a:rPr lang="pl-PL" dirty="0" err="1"/>
              <a:t>blogosferze</a:t>
            </a:r>
            <a:r>
              <a:rPr lang="pl-PL" dirty="0"/>
              <a:t> potwierdzające przekaz o skażeniu, który zaniepokoił użytkowników w rejonie oddziaływania.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E14BB11-CBF9-5BA3-F005-EC2F5E442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84891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D8C858-0E6E-1CDF-02D4-7E73A71C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359838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Co się dzieje na obszarze objętym oddziaływaniem?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517ECCD-E967-FACC-DACC-1FE28DF78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115541"/>
            <a:ext cx="8640382" cy="5904296"/>
          </a:xfrm>
        </p:spPr>
        <p:txBody>
          <a:bodyPr>
            <a:normAutofit/>
          </a:bodyPr>
          <a:lstStyle/>
          <a:p>
            <a:r>
              <a:rPr lang="pl-PL" dirty="0"/>
              <a:t>Czas ucieka, sąsiedzi przekazują sobie informację, która szybko staje się kolejną formą lokalnego oddziaływania informacyjnego, tym razem dystrybuowanego nie przez obce obiekty informacyjne, lecz przez jego adresatów – kolejny element uwiarygodnienia informacji.</a:t>
            </a:r>
          </a:p>
          <a:p>
            <a:r>
              <a:rPr lang="pl-PL" dirty="0"/>
              <a:t>Informacja o skażeniu, dzięki wsparciu dystrybucji z przejętych serwisów www i kont użytkowników mediów społecznościowych uzyskuje przewagę informacyjną. Oznacza to, że liczba fałszywych publikacji, wypowiedzi jest większa niż informacji opartych na faktach. W takim obszarze informacyjnym, którego oddziaływanie jest zwielokrotnione uczuciem strachu i troski o bliskich, skutkuje </a:t>
            </a:r>
            <a:r>
              <a:rPr lang="pl-PL" b="1" dirty="0"/>
              <a:t>wybuchem paniki</a:t>
            </a:r>
            <a:r>
              <a:rPr lang="pl-PL" dirty="0"/>
              <a:t>.</a:t>
            </a:r>
          </a:p>
          <a:p>
            <a:r>
              <a:rPr lang="pl-PL" dirty="0"/>
              <a:t>W międzyczasie następuje włamanie do lokalnych stacji </a:t>
            </a:r>
            <a:r>
              <a:rPr lang="pl-PL" dirty="0" err="1"/>
              <a:t>BTS</a:t>
            </a:r>
            <a:r>
              <a:rPr lang="pl-PL" dirty="0"/>
              <a:t>, dzięki któremu przeciwnik uzyskuje możliwość komunikacji z telefonami zalogowanymi do lokalnych stacji. Wysyłane wiadomości sms, podszywają się pod legalną, miejscową władzę, potwierdzają incydent skażenia i wzywają użytkowników do ewakuacji.</a:t>
            </a:r>
          </a:p>
          <a:p>
            <a:r>
              <a:rPr lang="pl-PL" dirty="0"/>
              <a:t>Użytkownicy rozpoczynają ewakuację nie czekając już na potwierdzenie lub zanegowanie komunikatu.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9D261CA-2E8C-E54C-2EC9-5B3DB7A8E9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5922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5262EF0-AE0E-DB35-637C-B6D096169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755501"/>
            <a:ext cx="8640382" cy="5904338"/>
          </a:xfrm>
        </p:spPr>
        <p:txBody>
          <a:bodyPr>
            <a:normAutofit/>
          </a:bodyPr>
          <a:lstStyle/>
          <a:p>
            <a:r>
              <a:rPr lang="pl-PL" sz="2000" dirty="0"/>
              <a:t>Powyższy scenariusz można przekształcać na wiele różnych sposobów, wyznaczając różne cele, skutki i formy oddziaływania, jak również dalszy przebieg sytuacji. Inicjowanie wybuchu paniki, ewakuacji, blokady dróg nie jest celem samym w sobie, jest jednym z potencjalnych etapów na drodze do osiągnięcia celu strategicznego w wybranym rejonie.</a:t>
            </a:r>
          </a:p>
          <a:p>
            <a:r>
              <a:rPr lang="pl-PL" sz="2000" dirty="0"/>
              <a:t>Obiekty oddziaływania informacyjnego w cyberprzestrzeni posiadają duży potencjał oddziaływania na proces kształtowania poglądów przez odbiorcę informacji/ komunikatu. Użyte jako broń informacyjna do osiągania celów społecznych, politycznych, militarnych – mogą być skutecznym elementem wspomagania lub prowadzenia wrogich operacji.</a:t>
            </a:r>
          </a:p>
          <a:p>
            <a:r>
              <a:rPr lang="pl-PL" sz="2000" dirty="0"/>
              <a:t>Monitorowanie anomalii, incydentów informacyjnych z uwzględnieniem dezinformacji, propagandy, technik oddziaływania psychologicznego może pozwolić na uzyskanie informacji o potencjalnym obszarze działania przeciwnika z wyprzedzeniem, a w konsekwencji ograniczać negatywne skutki.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82DC532-0353-5E00-1809-30B702D75A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0296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CA7622-B88E-E92F-3DEF-CC4CE92D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181" y="557228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W przypadku opisanego scenariusza przeciwdziałanie powinno uwzględniać się w wymiarze podstawowym: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9504E20-133E-21E6-7D33-808E8FAA8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2000" dirty="0"/>
              <a:t>skoordynowane i zaplanowane działania komunikacyjne administracji lokalnej,</a:t>
            </a:r>
          </a:p>
          <a:p>
            <a:pPr lvl="0"/>
            <a:r>
              <a:rPr lang="pl-PL" sz="2000" dirty="0"/>
              <a:t>dementi publikowane w wymiarze krajowym przez rzeczników prasowych ministerstw odpowiedzialnych za bezpieczeństwo we wszystkich naruszonych obszarach,</a:t>
            </a:r>
          </a:p>
          <a:p>
            <a:pPr lvl="0"/>
            <a:r>
              <a:rPr lang="pl-PL" sz="2000" dirty="0"/>
              <a:t>zaangażowanie mediów o zasięgu krajowym oraz działania aktywne, w tym informacyjne w obszarze lokalnym (dotkniętym atakiem) i ogólnopolskim.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6015D17-2659-6E20-07D6-C3D2B517B8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7217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04F6B88F-5601-9805-F9C4-2166A3711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378" y="1043533"/>
            <a:ext cx="8713186" cy="4464496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A4DA8E1-08E6-4ABE-0C1B-CBBFF37C3A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893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B5B9AF3-AB3F-153D-3580-3D008C06B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Cyberprzestrzeń w coraz większym stopniu wpływa na codzienne życie jej użytkowników, nie tylko poprzez dostępność wielu narzędzi ułatwiających komunikację, zasoby danych, ale również poprzez kształtowane w niej środowisko informacyjne, które może stać się obiektem intoksykacji i narzędziem do osiągania skutków kinetycznych, bez użycia kinetycznych metod oddziaływania.</a:t>
            </a:r>
          </a:p>
          <a:p>
            <a:r>
              <a:rPr lang="pl-PL" sz="2000" dirty="0"/>
              <a:t>W połączeniu z agresją jednego państwa na drugie, dezinformacja w cyberprzestrzeni staje się bronią równie potężną jak konwencjonalna broń na polu walki.</a:t>
            </a:r>
          </a:p>
          <a:p>
            <a:endParaRPr lang="en-GB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5691E54-70E2-C220-92C4-E9C50D0E88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7657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ezpieczeństwo w firmie Dezinformacja. Jak odróżniać">
            <a:extLst>
              <a:ext uri="{FF2B5EF4-FFF2-40B4-BE49-F238E27FC236}">
                <a16:creationId xmlns:a16="http://schemas.microsoft.com/office/drawing/2014/main" id="{430E79F5-56FE-1A52-CA73-8C41480CA5B6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" r="2147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4">
            <a:extLst>
              <a:ext uri="{FF2B5EF4-FFF2-40B4-BE49-F238E27FC236}">
                <a16:creationId xmlns:a16="http://schemas.microsoft.com/office/drawing/2014/main" id="{BF0746E7-22EF-DFF2-9BD7-0B2AB43D07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Cele dezinformacji</a:t>
            </a: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F94F931-DCF2-265A-1AA3-D96694DAA51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612313" y="7019925"/>
            <a:ext cx="1079500" cy="179388"/>
          </a:xfrm>
        </p:spPr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6043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A57681-C7A5-51C9-F921-2FBBE5E1F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77228"/>
            <a:ext cx="8640381" cy="1080001"/>
          </a:xfrm>
        </p:spPr>
        <p:txBody>
          <a:bodyPr/>
          <a:lstStyle/>
          <a:p>
            <a:r>
              <a:rPr lang="pl-PL" dirty="0"/>
              <a:t>1. Wywoływanie paniki i strachu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54E2CF1-AD32-6E64-DCD1-7D548DE9A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819" y="1115541"/>
            <a:ext cx="8640382" cy="5462993"/>
          </a:xfrm>
        </p:spPr>
        <p:txBody>
          <a:bodyPr>
            <a:normAutofit/>
          </a:bodyPr>
          <a:lstStyle/>
          <a:p>
            <a:pPr fontAlgn="base"/>
            <a:r>
              <a:rPr lang="pl-PL" dirty="0"/>
              <a:t>Dezinformacja </a:t>
            </a:r>
            <a:r>
              <a:rPr lang="pl-PL" b="1" dirty="0"/>
              <a:t>opiera się na manipulacji naszymi emocjami, szczególnie lękiem</a:t>
            </a:r>
            <a:r>
              <a:rPr lang="pl-PL" dirty="0"/>
              <a:t>. Fałszywe informacje o katastrofach, zagrożeniach zdrowotnych czy kryzysach gospodarczych mają na celu wywołanie natychmiastowych reakcji. Mechanizm ten wykorzystuje ludzką skłonność do reagowania na zagrożenia, nawet jeśli są one fikcyjne.</a:t>
            </a:r>
          </a:p>
          <a:p>
            <a:pPr fontAlgn="base"/>
            <a:r>
              <a:rPr lang="pl-PL" b="1" dirty="0"/>
              <a:t>Przykłady</a:t>
            </a:r>
            <a:r>
              <a:rPr lang="pl-PL" dirty="0"/>
              <a:t> obejmują rozpowszechnianie informacji o brakach w dostawach paliwa czy żywności, które powodują panikę i masowe zakupy. Tego typu sytuacje były widoczne podczas pandemii COVID-19, gdy fałszywe treści o rzekomych niedoborach środków higienicznych doprowadziły do chaosu w sklepach.</a:t>
            </a:r>
          </a:p>
          <a:p>
            <a:pPr fontAlgn="base"/>
            <a:r>
              <a:rPr lang="pl-PL" dirty="0"/>
              <a:t>Dezinformacja </a:t>
            </a:r>
            <a:r>
              <a:rPr lang="pl-PL" b="1" dirty="0"/>
              <a:t>oddziałuje na nas również w czasach względnego spokoju</a:t>
            </a:r>
            <a:r>
              <a:rPr lang="pl-PL" dirty="0"/>
              <a:t>. Może odnosić się do bieżących wydarzeń, procedowanych zmian w prawie czy wypowiedzi osób sprawujących funkcje publiczne. Takie działania nie tylko wzmacniają poczucie zagrożenia, ale również podważają poczucie stabilności społecznej. W efekcie wywołują presję na instytucje publiczne, które muszą odpowiadać na sytuacje kryzysowe wywołane sztucznie przez dezinformację.</a:t>
            </a:r>
          </a:p>
          <a:p>
            <a:endParaRPr lang="en-GB" sz="1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F9CFEE-0CBA-89E9-64A3-B856EBF43D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88149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Dezinformacja - definicja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umyślne przekazywanie nieprawdziwych informacji w celu wprowadzenia odbiorcy w błąd i osiągnięcie zaplanowanego celu. </a:t>
            </a:r>
          </a:p>
          <a:p>
            <a:r>
              <a:rPr lang="pl-PL" sz="2000" dirty="0"/>
              <a:t>Działania dezinformacyjne dotyczą nie tylko sfery wojskowej, z którą były głównie  kojarzone,  ale  także  każdej  dziedziny życia: polityki, gospodarki, historii czy kultury. </a:t>
            </a:r>
          </a:p>
          <a:p>
            <a:r>
              <a:rPr lang="pl-PL" sz="2000" dirty="0"/>
              <a:t>Skutkiem dezinformacji może być np. podważenie wiarygodności rządów, wywołanie niepokojów społecznych czy spadki notowań na giełdzie papierów wartościowych.</a:t>
            </a:r>
          </a:p>
          <a:p>
            <a:endParaRPr lang="pl-PL" sz="2000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22.06.2025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1ECB4F-B18B-0E2B-B394-5C4F1CDAE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9" y="334880"/>
            <a:ext cx="8640381" cy="1080001"/>
          </a:xfrm>
        </p:spPr>
        <p:txBody>
          <a:bodyPr/>
          <a:lstStyle/>
          <a:p>
            <a:r>
              <a:rPr lang="pl-PL" dirty="0"/>
              <a:t>2. Polaryzacja społeczna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69183FA-B34C-DEC9-E936-8EF58FFD3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115541"/>
            <a:ext cx="8640382" cy="5544298"/>
          </a:xfrm>
        </p:spPr>
        <p:txBody>
          <a:bodyPr>
            <a:normAutofit/>
          </a:bodyPr>
          <a:lstStyle/>
          <a:p>
            <a:pPr fontAlgn="base"/>
            <a:r>
              <a:rPr lang="pl-PL" dirty="0"/>
              <a:t>Dezinformacja </a:t>
            </a:r>
            <a:r>
              <a:rPr lang="pl-PL" b="1" dirty="0"/>
              <a:t>skutecznie wykorzystuje istniejące podziały, wzmacniając antagonizmy między różnymi grupami</a:t>
            </a:r>
            <a:r>
              <a:rPr lang="pl-PL" dirty="0"/>
              <a:t>. Fałszywe treści często bazują na uprzedzeniach i stereotypach, co prowadzi do eskalacji konfliktów społecznych.</a:t>
            </a:r>
          </a:p>
          <a:p>
            <a:pPr fontAlgn="base"/>
            <a:r>
              <a:rPr lang="pl-PL" dirty="0"/>
              <a:t>Dezinformacja stała się również narzędziem wpływania na nastroje społeczne, wykorzystywanym przez niektórych polityków czy grupy społeczne. Służy do osłabiania rywali, wyśmiewania innych poglądów, momentami zastępuje debatę opartą o rzetelne argumenty. Przykładem takich działań są kampanie mające na celu zaognienie sporów na tle rasowym, religijnym czy politycznym.  Powtarzające się, obraźliwe komunikaty, często oparte na uproszczeniach i odwołujące się do stereotypów, powodują, że społeczeństwa stają się mniej tolerancyjne, a wzajemne zrozumienie okazuje się coraz trudniejsze. </a:t>
            </a:r>
          </a:p>
          <a:p>
            <a:pPr fontAlgn="base"/>
            <a:r>
              <a:rPr lang="pl-PL" dirty="0"/>
              <a:t>Dezinformacja działa także w przestrzeni mediów społecznościowych, gdzie algorytmy wzmacniają przekaz zgodny z poglądami użytkowników. W rezultacie powstają </a:t>
            </a:r>
            <a:r>
              <a:rPr lang="pl-PL" b="1" dirty="0"/>
              <a:t>„bańki informacyjne”,</a:t>
            </a:r>
            <a:r>
              <a:rPr lang="pl-PL" dirty="0"/>
              <a:t> które izolują ludzi od odmiennych punktów widzenia. Polaryzacja utrudnia konstruktywny dialog społeczny, sprzyjając radykalizacji postaw i podważaniu wspólnego systemu wartości.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0C98DEB-C803-4AF1-29B4-50309C8292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1009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28E63A-0505-D02A-91B4-607AF8F1A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3. Osłabianie wiarygodności instytucji publicznych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6229386-7EB9-7092-A0B8-7C8DDA524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pl-PL" b="1" dirty="0"/>
              <a:t>Atakowanie instytucji demokratycznych to jeden z najpoważniejszych celów dezinformacji</a:t>
            </a:r>
            <a:r>
              <a:rPr lang="pl-PL" dirty="0"/>
              <a:t>. Fałszywe informacje są często używane do podważania zaufania obywateli do władz, sądów, mediów czy organizacji międzynarodowych.</a:t>
            </a:r>
          </a:p>
          <a:p>
            <a:pPr fontAlgn="base"/>
            <a:r>
              <a:rPr lang="pl-PL" dirty="0"/>
              <a:t>Tego typu działania były widoczne podczas wyborów prezydenckich w USA w 2016 roku, gdy fałszywe informacje rozpowszechniane przez rosyjskie boty miały wpływ na opinię publiczną. Manipulacje dotyczyły zarówno reputacji kandydatów, jak i prawdziwości procesu wyborczego.</a:t>
            </a:r>
          </a:p>
          <a:p>
            <a:pPr fontAlgn="base"/>
            <a:r>
              <a:rPr lang="pl-PL" dirty="0"/>
              <a:t>Dezinformacja osłabia także reakcje kryzysowe, na przykład poprzez podważanie zasadności działań władzy w obliczu pandemii, co mogliśmy obserwować przy okazji szerzenia teorii spiskowych na temat szczepień przeciwko COVID-19. Takie kampanie destabilizują społeczeństwo i tworzą atmosferę niepewności, która utrudnia skuteczne zarządzanie państwem.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F00E34-F453-1C65-9A8B-C3939403CF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9407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5565FE2A-3B94-EB0D-4B3E-966025FF42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Jak się bronić przed dezinformacją?</a:t>
            </a:r>
            <a:br>
              <a:rPr lang="pl-PL" dirty="0"/>
            </a:br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6C5651B-E2DC-184C-E2A5-187DF6EF15C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612313" y="7019925"/>
            <a:ext cx="1079500" cy="179388"/>
          </a:xfrm>
        </p:spPr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  <p:pic>
        <p:nvPicPr>
          <p:cNvPr id="3074" name="Picture 2" descr="Dezinformacja w sieci – jak się przed nią obronić?">
            <a:extLst>
              <a:ext uri="{FF2B5EF4-FFF2-40B4-BE49-F238E27FC236}">
                <a16:creationId xmlns:a16="http://schemas.microsoft.com/office/drawing/2014/main" id="{198E9CA9-3496-1E36-75E4-3061D90BA076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9" r="661"/>
          <a:stretch>
            <a:fillRect/>
          </a:stretch>
        </p:blipFill>
        <p:spPr bwMode="auto">
          <a:xfrm>
            <a:off x="8182" y="107429"/>
            <a:ext cx="8856984" cy="485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17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0373596-3E64-8515-50AF-ED7205866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Sprawdzaj źródła informacji</a:t>
            </a:r>
            <a:br>
              <a:rPr lang="pl-PL" dirty="0"/>
            </a:br>
            <a:endParaRPr lang="en-GB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287B2011-5B1A-E725-ED07-074D0D968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pl-PL" dirty="0"/>
              <a:t>Rzetelne informacje pochodzą od sprawdzonych nadawców. Zanim podzielisz się treścią, upewnij się, że pochodzi z wiarygodnego źródła, a nie z anonimowego profilu w mediach społecznościowych.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685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91AB947-140D-8453-03B1-E9A0AD445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2. Nie udostępniaj niesprawdzonych treści</a:t>
            </a:r>
            <a:br>
              <a:rPr lang="pl-PL" dirty="0"/>
            </a:br>
            <a:endParaRPr lang="en-GB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9E7707D4-DA71-0BB2-7689-2A67B72A2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4" y="1763613"/>
            <a:ext cx="8640382" cy="4680002"/>
          </a:xfrm>
        </p:spPr>
        <p:txBody>
          <a:bodyPr>
            <a:normAutofit/>
          </a:bodyPr>
          <a:lstStyle/>
          <a:p>
            <a:pPr fontAlgn="base"/>
            <a:r>
              <a:rPr lang="pl-PL" sz="2000" dirty="0"/>
              <a:t>Sensacyjny nagłówek czy szokująca grafika mogą przyciągać uwagę, ale ich udostępnienie zwiększa zasięg fałszywych informacji. Zamiast tego, promuj sprawdzone źródła i wartościowe treści.</a:t>
            </a:r>
          </a:p>
          <a:p>
            <a:endParaRPr lang="en-GB" sz="2000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FFBAA31-FD80-5D98-DE6A-0ACC1BC03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38" y="3347789"/>
            <a:ext cx="9378354" cy="385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88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BAA766D-77F1-5611-A3BE-20B610C98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3. Zgłaszaj podejrzane informacje</a:t>
            </a:r>
            <a:br>
              <a:rPr lang="pl-PL" dirty="0"/>
            </a:br>
            <a:endParaRPr lang="en-GB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F27042B-F60F-483B-B27F-0F28D4AD6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pl-PL" dirty="0"/>
              <a:t>Jeśli zauważysz treści, które mogą być dezinformacją, zgłoś je do </a:t>
            </a:r>
            <a:r>
              <a:rPr lang="pl-PL" dirty="0" err="1"/>
              <a:t>NASK</a:t>
            </a:r>
            <a:r>
              <a:rPr lang="pl-PL" dirty="0"/>
              <a:t>. Formularz zgłoszeniowy dostępny jest na stronie kampanii: </a:t>
            </a:r>
            <a:r>
              <a:rPr lang="pl-PL" u="sng" dirty="0" err="1">
                <a:hlinkClick r:id="rId2"/>
              </a:rPr>
              <a:t>www.nask.pl</a:t>
            </a:r>
            <a:r>
              <a:rPr lang="pl-PL" u="sng" dirty="0">
                <a:hlinkClick r:id="rId2"/>
              </a:rPr>
              <a:t>/</a:t>
            </a:r>
            <a:r>
              <a:rPr lang="pl-PL" u="sng" dirty="0" err="1">
                <a:hlinkClick r:id="rId2"/>
              </a:rPr>
              <a:t>dezinfo</a:t>
            </a:r>
            <a:r>
              <a:rPr lang="pl-PL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050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049E2D-1546-FB69-AA16-1C77A682E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Techniki wykorzystywane w dezinformacji</a:t>
            </a:r>
            <a:endParaRPr lang="en-GB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174F6941-B5A8-FA20-C425-270A1124A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3244" y="1691605"/>
            <a:ext cx="8792601" cy="4766083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BA0D84-8715-6A9D-426A-FA0306B41E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38904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649F68-EF44-36B3-F09A-70EEFAA0C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Techniki wykorzystywane w dezinformacji</a:t>
            </a:r>
            <a:endParaRPr lang="en-GB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651E6D87-68FD-23C6-D19D-158488A326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818" y="2156960"/>
            <a:ext cx="8668175" cy="4680001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F7973A8-8F00-739D-5654-F1C87DF2FB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2509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4C52FA-29AC-8166-F31D-03A148DF7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 dirty="0"/>
              <a:t>Zadanie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FD222D4-4093-81BD-6900-EFA93D6D0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>
            <a:normAutofit/>
          </a:bodyPr>
          <a:lstStyle/>
          <a:p>
            <a:r>
              <a:rPr lang="pl-PL" sz="2000" dirty="0"/>
              <a:t>Zadanie indywidualne</a:t>
            </a:r>
          </a:p>
          <a:p>
            <a:r>
              <a:rPr lang="pl-PL" sz="2000" dirty="0"/>
              <a:t>Czas pracy: 30 minut</a:t>
            </a:r>
          </a:p>
          <a:p>
            <a:r>
              <a:rPr lang="pl-PL" sz="2000" dirty="0"/>
              <a:t>Przygotuj infografikę A4 w </a:t>
            </a:r>
            <a:r>
              <a:rPr lang="pl-PL" sz="2000" dirty="0" err="1"/>
              <a:t>Canva</a:t>
            </a:r>
            <a:r>
              <a:rPr lang="pl-PL" sz="2000" dirty="0"/>
              <a:t> na temat dezinformacji, wykorzystując akronim SPRAWDZAM! opisany na stronie </a:t>
            </a:r>
            <a:r>
              <a:rPr lang="pl-PL" sz="2000" dirty="0" err="1">
                <a:hlinkClick r:id="rId2"/>
              </a:rPr>
              <a:t>https</a:t>
            </a:r>
            <a:r>
              <a:rPr lang="pl-PL" sz="2000" dirty="0">
                <a:hlinkClick r:id="rId2"/>
              </a:rPr>
              <a:t>://</a:t>
            </a:r>
            <a:r>
              <a:rPr lang="pl-PL" sz="2000" dirty="0" err="1">
                <a:hlinkClick r:id="rId2"/>
              </a:rPr>
              <a:t>www.nask.pl</a:t>
            </a:r>
            <a:r>
              <a:rPr lang="pl-PL" sz="2000" dirty="0">
                <a:hlinkClick r:id="rId2"/>
              </a:rPr>
              <a:t>/</a:t>
            </a:r>
            <a:r>
              <a:rPr lang="pl-PL" sz="2000" dirty="0" err="1">
                <a:hlinkClick r:id="rId2"/>
              </a:rPr>
              <a:t>dezinfo</a:t>
            </a:r>
            <a:endParaRPr lang="pl-PL" sz="2000" dirty="0"/>
          </a:p>
          <a:p>
            <a:r>
              <a:rPr lang="pl-PL" sz="2000" dirty="0"/>
              <a:t>Zapoznaj się z opisem poszczególnych elementów akronimu i zilustruj to hasło za pomocą infografiki.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0EA676D-2914-EC17-3BD4-D94B658F1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904" y="359838"/>
            <a:ext cx="2664296" cy="6306027"/>
          </a:xfrm>
          <a:prstGeom prst="rect">
            <a:avLst/>
          </a:prstGeom>
          <a:noFill/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34A920A-2F8D-D1DC-C3D5-DEA3C08500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28</a:t>
            </a:fld>
            <a:endParaRPr lang="pl-PL" sz="300"/>
          </a:p>
        </p:txBody>
      </p:sp>
    </p:spTree>
    <p:extLst>
      <p:ext uri="{BB962C8B-B14F-4D97-AF65-F5344CB8AC3E}">
        <p14:creationId xmlns:p14="http://schemas.microsoft.com/office/powerpoint/2010/main" val="1542048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2BA334-8E31-63E7-A19B-21B607CF8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Źródło: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94B3C4-B34B-13A1-0CBC-7D520D24F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Księga komunikacji kryzysowej – teoria i praktyka, Rządowe Centrum Bezpieczeństwa, 2024, </a:t>
            </a:r>
            <a:r>
              <a:rPr lang="pl-PL" dirty="0">
                <a:hlinkClick r:id="rId2"/>
              </a:rPr>
              <a:t>Księga Komunikacji Kryzysowej - Rządowe Centrum Bezpieczeństwa - Portal </a:t>
            </a:r>
            <a:r>
              <a:rPr lang="pl-PL" dirty="0" err="1">
                <a:hlinkClick r:id="rId2"/>
              </a:rPr>
              <a:t>Gov.pl</a:t>
            </a:r>
            <a:endParaRPr lang="pl-PL" dirty="0"/>
          </a:p>
          <a:p>
            <a:r>
              <a:rPr lang="pl-PL" dirty="0">
                <a:hlinkClick r:id="rId3"/>
              </a:rPr>
              <a:t>Dezinformacja – jak ją rozpoznać i skutecznie się przed nią bronić? - Ministerstwo Cyfryzacji - Portal </a:t>
            </a:r>
            <a:r>
              <a:rPr lang="pl-PL" dirty="0" err="1">
                <a:hlinkClick r:id="rId3"/>
              </a:rPr>
              <a:t>Gov.pl</a:t>
            </a:r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DF4A79B-A531-F7BF-EDC1-63694C2485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565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6A246374-4D9F-7366-E519-5640E0722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3418" y="253999"/>
            <a:ext cx="5553194" cy="7051675"/>
          </a:xfrm>
          <a:noFill/>
        </p:spPr>
      </p:pic>
      <p:sp>
        <p:nvSpPr>
          <p:cNvPr id="5" name="Symbol zastępczy numeru slajdu 4" hidden="1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3</a:t>
            </a:fld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62523F9-8154-C7BD-098A-B6466392BA83}"/>
              </a:ext>
            </a:extLst>
          </p:cNvPr>
          <p:cNvSpPr txBox="1"/>
          <p:nvPr/>
        </p:nvSpPr>
        <p:spPr>
          <a:xfrm>
            <a:off x="6506612" y="1331565"/>
            <a:ext cx="3519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/>
              <a:t>Źródła kryzysów wizerunkowych</a:t>
            </a:r>
          </a:p>
          <a:p>
            <a:r>
              <a:rPr lang="pl-PL" sz="2000" dirty="0"/>
              <a:t>on-line w 2025 roku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bardzo</a:t>
            </a:r>
          </a:p>
        </p:txBody>
      </p:sp>
      <p:pic>
        <p:nvPicPr>
          <p:cNvPr id="1026" name="Picture 2" descr="Dezinformacja - jakie konsekwencje dla firmy - rp.pl">
            <a:extLst>
              <a:ext uri="{FF2B5EF4-FFF2-40B4-BE49-F238E27FC236}">
                <a16:creationId xmlns:a16="http://schemas.microsoft.com/office/drawing/2014/main" id="{A66C8FD9-F2CE-B84B-57DE-BF2E0B232C8D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" r="62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31D1B5CF-8011-0D13-702E-95E8694C5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546" y="539477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Dezinformacja to tworzenie i rozpowszechnianie wprowadzających w błąd lub fałszywych informacji, w celu wyrządzenia szkody wizerunkowi kraju/ instytucji / osobie wybranej za cel.</a:t>
            </a:r>
            <a:br>
              <a:rPr lang="pl-PL" dirty="0"/>
            </a:b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B6BC131-0AC4-1A15-2BC4-8E2FBAA03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545" y="2923134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W ostatnim czasie dezinformacja zajmuje coraz większy obszar naszej rzeczywistości. Pojawia się w mediach, marketingu, polityce, gospodarce i narracji historycznej. Prowadząc komunikację, zwłaszcza w kryzysie, należy mieć świadomość, że prędzej czy później trzeba będzie się z nią zmierzyć. </a:t>
            </a:r>
            <a:r>
              <a:rPr lang="pl-PL" b="1" dirty="0"/>
              <a:t>Może pojawić się w kontekście każdego zagrożenia</a:t>
            </a:r>
            <a:r>
              <a:rPr lang="pl-PL" dirty="0"/>
              <a:t> – od epidemii po zakłócenia w systemie elektroenergetycznym czy informatycznym. </a:t>
            </a:r>
            <a:r>
              <a:rPr lang="pl-PL" b="1" dirty="0"/>
              <a:t>Może też być zalążkiem sytuacji kryzysowej.</a:t>
            </a:r>
          </a:p>
          <a:p>
            <a:r>
              <a:rPr lang="pl-PL" dirty="0"/>
              <a:t>Strategiczna, długofalowa dezinformacja stała się podstawą funkcjonowania systemów totalitarnych, elementem manipulacji, wywierania wpływu na społeczeństwo. Informacja stanowi narzędzie dezinformacji. Traktowana instrumentalnie służy świadomemu zniekształcaniu rzeczywistości, a przez to wywieraniu wpływu na opinię publiczną, także międzynarodową.</a:t>
            </a:r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2C8CBEA-BFF9-1567-9EBB-B6E3972764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2664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41D7ABE-B195-2664-5C57-3DB8B068B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Skoordynowana akcja (</a:t>
            </a:r>
            <a:r>
              <a:rPr lang="pl-PL" dirty="0" err="1"/>
              <a:t>dez</a:t>
            </a:r>
            <a:r>
              <a:rPr lang="pl-PL" dirty="0"/>
              <a:t>)informacyjna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E704C3CC-50E2-AF28-7C05-B751BF07E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Skoordynowana akcja informacyjna może stanowić realne narzędzie ataku przeciwnika. W konsekwencji może doprowadzić do masowej dezinformacji, paniki i działań pogłębiających sytuację kryzysową. Dzieje się tak, ponieważ współczesny świat ulega gwałtownym przemianom – nie tylko w sferze bezpieczeństwa. </a:t>
            </a:r>
            <a:r>
              <a:rPr lang="pl-PL" b="1" dirty="0"/>
              <a:t>Zmieniają się </a:t>
            </a:r>
            <a:r>
              <a:rPr lang="pl-PL" dirty="0"/>
              <a:t>przede wszystkim </a:t>
            </a:r>
            <a:r>
              <a:rPr lang="pl-PL" b="1" dirty="0"/>
              <a:t>nawyki i procesy związane z obszarem mediów, informacji oraz potrzeb korzystania z dostępu do wiedzy dla jednostek, grup społecznych i społeczeństwa.</a:t>
            </a:r>
          </a:p>
          <a:p>
            <a:r>
              <a:rPr lang="pl-PL" b="1" dirty="0"/>
              <a:t>Dostęp do informacji stał się łatwy, powszechny i jest nierozłączną częścią kultury mediów społecznościowych</a:t>
            </a:r>
            <a:r>
              <a:rPr lang="pl-PL" dirty="0"/>
              <a:t>. Dobitnie widać to właśnie teraz, gdy Federacja Rosyjska prowadzi działania zbrojne w Ukrainie i wykorzystuje dezinformację jako element prowadzenia wojny.</a:t>
            </a:r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65396D5-A909-9CA5-E8C4-A2356E4054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9270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75DFB37D-540B-48B0-E0F1-347C5945A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Kto jest podatny na dezinformację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C84C1B32-CBF2-218D-9BBC-E19D78FB6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Wg badań CBOS, dwie trzecie dorosłych Polaków korzysta z Internetu przynajmniej raz w tygodniu. </a:t>
            </a:r>
            <a:r>
              <a:rPr lang="pl-PL" b="1" dirty="0"/>
              <a:t>Poziom zaangażowania w korzystanie z Internetu zależy głównie od wieku </a:t>
            </a:r>
            <a:r>
              <a:rPr lang="pl-PL" dirty="0"/>
              <a:t>(wykształcenie ma zdecydowanie mniejsze znaczenie). </a:t>
            </a:r>
            <a:r>
              <a:rPr lang="pl-PL" b="1" dirty="0"/>
              <a:t>Może mieć to znaczenie dla podatności na dezinformację. Zwłaszcza w kontekście posiadanej wiedzy czy doświadczenia życiowego.</a:t>
            </a:r>
            <a:r>
              <a:rPr lang="pl-PL" dirty="0"/>
              <a:t> </a:t>
            </a:r>
          </a:p>
          <a:p>
            <a:r>
              <a:rPr lang="pl-PL" dirty="0"/>
              <a:t>Czy użytkownicy Internetu poruszający się w obszarze cyfrowej komunikacji kontrolują środowisko informacyjne, w którym funkcjonują? W pewnym wymiarze tak, ponieważ poszukując i wybierając treści, kierują się swoimi zainteresowaniami. Ale czy mają możliwość kontroli wiarygodności tych informacji? Tu odpowiedź jest bardziej skomplikowana. Wpływ informacji na obszar poznawczy, w którym funkcjonuje człowiek jest bardzo złożony, a skutki, które generuje – oczywiste.</a:t>
            </a:r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4AC0816-73C9-1CEA-0C57-27BB885D7F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9385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8305FF6-F3DF-F8F9-93A7-448D659D9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Opis działania</a:t>
            </a:r>
            <a:endParaRPr lang="en-GB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885F6110-AE9C-2B6A-18D3-EE5F89AD2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Informacja w cyberprzestrzeni jest poddana procesowi ciągłego tworzenia/ przetwarzania przez różnorodne media. W oparciu o nie człowiek kształtuje swój światopogląd.</a:t>
            </a:r>
          </a:p>
          <a:p>
            <a:r>
              <a:rPr lang="pl-PL" dirty="0"/>
              <a:t>W związku z tym, proces poznawczy człowieka można stosunkowo łatwo objąć kontrolą poprzez umiejętne wpływanie na treść informacji i ich dostępność. Przy wykorzystaniu precyzyjnych technik posługiwania się sugestywną warstwą retoryczną, propagandą, dezinformacją, socjotechniką, można uzyskać wpływ na przyswajanie zmanipulowanych informacji i uzyskanie efektu, którym jest opinia, decyzja, działanie lub zaniechanie działania.</a:t>
            </a:r>
          </a:p>
          <a:p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88B99CD-A9B0-CE2C-5469-6A68CAEAEF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56911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2E11B5-2C4F-2FB2-523B-6A5B0528B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Opis działania (c.d.)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AE3CAA-EFA1-8804-976B-4F71A2971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Obce ośrodki inicjujące oddziaływanie (np. grupy społeczne, państwa, korporacje itp.) poprzez różnorodną formę, mogą realizować swoje cele – długookresowe jak i krótkookresowe.</a:t>
            </a:r>
          </a:p>
          <a:p>
            <a:r>
              <a:rPr lang="pl-PL" dirty="0"/>
              <a:t>Współczesne nawyki pozyskiwania informacji w połączeniu z możliwościami manipulowania nimi poprzez oddziaływanie informacyjne i psychologiczne, tworzy zniekształcone środowisko informacyjne, w którym funkcjonuje odbiorca, użytkownik.</a:t>
            </a:r>
          </a:p>
          <a:p>
            <a:r>
              <a:rPr lang="pl-PL" dirty="0"/>
              <a:t>Obcy ośrodek inicjujący proces manipulacji </a:t>
            </a:r>
            <a:r>
              <a:rPr lang="pl-PL" dirty="0" err="1"/>
              <a:t>infosferą</a:t>
            </a:r>
            <a:r>
              <a:rPr lang="pl-PL" dirty="0"/>
              <a:t> może tworzyć długofalowe plany oddziaływania o różnym potencjale skutków oraz przeprowadzać precyzyjne ataki informacyjne z wykorzystaniem własnego potencjału cybernetycznego i narzędzi umożliwiających przejęcie kontroli nad ośrodkami, obiektami informacyjnymi.</a:t>
            </a:r>
          </a:p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1BD29A4-C3A6-B08F-69D3-46D1881D1E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691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61F76C-994A-68F6-847C-8571E23F7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59835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dirty="0"/>
              <a:t>Jak wyglądałby potencjalny atak?</a:t>
            </a:r>
            <a:br>
              <a:rPr lang="pl-PL" dirty="0"/>
            </a:br>
            <a:r>
              <a:rPr lang="pl-PL" dirty="0"/>
              <a:t>Poniżej możliwy przebieg.</a:t>
            </a:r>
            <a:br>
              <a:rPr lang="pl-PL" dirty="0"/>
            </a:br>
            <a:endParaRPr lang="en-GB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FD21AE1E-9581-5324-55B8-E4EC0DC48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497" y="1391974"/>
            <a:ext cx="7059609" cy="5627863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E5D945E-A1B4-C9E2-D0E4-E29CA5BA4F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98550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43ADD6C1AA07458D9FC8BFF02CA0F4" ma:contentTypeVersion="3" ma:contentTypeDescription="Utwórz nowy dokument." ma:contentTypeScope="" ma:versionID="e9ccd9d4b7aa2468bc627926566c6cda">
  <xsd:schema xmlns:xsd="http://www.w3.org/2001/XMLSchema" xmlns:xs="http://www.w3.org/2001/XMLSchema" xmlns:p="http://schemas.microsoft.com/office/2006/metadata/properties" xmlns:ns2="d9adee57-69b9-453a-a8c6-3a3e6b09a743" targetNamespace="http://schemas.microsoft.com/office/2006/metadata/properties" ma:root="true" ma:fieldsID="4c29ad2cf598be8768faa1577d7ae2c1" ns2:_="">
    <xsd:import namespace="d9adee57-69b9-453a-a8c6-3a3e6b09a7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dee57-69b9-453a-a8c6-3a3e6b09a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E492587-E061-4F84-A15D-980B4A56C8F9}"/>
</file>

<file path=customXml/itemProps2.xml><?xml version="1.0" encoding="utf-8"?>
<ds:datastoreItem xmlns:ds="http://schemas.openxmlformats.org/officeDocument/2006/customXml" ds:itemID="{27061629-B7FD-4B1B-AC20-588F90EBBA5D}"/>
</file>

<file path=customXml/itemProps3.xml><?xml version="1.0" encoding="utf-8"?>
<ds:datastoreItem xmlns:ds="http://schemas.openxmlformats.org/officeDocument/2006/customXml" ds:itemID="{0F1FE033-2063-4FAE-9A76-9AE55A63517D}"/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212</TotalTime>
  <Words>2125</Words>
  <Application>Microsoft Office PowerPoint</Application>
  <PresentationFormat>Niestandardowy</PresentationFormat>
  <Paragraphs>119</Paragraphs>
  <Slides>30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4" baseType="lpstr">
      <vt:lpstr>Arial</vt:lpstr>
      <vt:lpstr>Calibri</vt:lpstr>
      <vt:lpstr>Open Sans</vt:lpstr>
      <vt:lpstr>Motyw pakietu Office</vt:lpstr>
      <vt:lpstr>Warsztat 14: Dezinformacja.  Opracowała: dr Justyna Bagińska</vt:lpstr>
      <vt:lpstr>Dezinformacja - definicja</vt:lpstr>
      <vt:lpstr>Prezentacja programu PowerPoint</vt:lpstr>
      <vt:lpstr>Dezinformacja to tworzenie i rozpowszechnianie wprowadzających w błąd lub fałszywych informacji, w celu wyrządzenia szkody wizerunkowi kraju/ instytucji / osobie wybranej za cel. </vt:lpstr>
      <vt:lpstr>Skoordynowana akcja (dez)informacyjna</vt:lpstr>
      <vt:lpstr>Kto jest podatny na dezinformację</vt:lpstr>
      <vt:lpstr>Opis działania</vt:lpstr>
      <vt:lpstr>Opis działania (c.d.)</vt:lpstr>
      <vt:lpstr>Jak wyglądałby potencjalny atak? Poniżej możliwy przebieg. </vt:lpstr>
      <vt:lpstr>Przykładowy scenariusz :</vt:lpstr>
      <vt:lpstr>Co się dzieje? Jaki wpływ na odbiorcę ma to działanie? </vt:lpstr>
      <vt:lpstr>Jakie są konsekwencje tej sytuacji? </vt:lpstr>
      <vt:lpstr>Co się dzieje na obszarze objętym oddziaływaniem? </vt:lpstr>
      <vt:lpstr>Prezentacja programu PowerPoint</vt:lpstr>
      <vt:lpstr>W przypadku opisanego scenariusza przeciwdziałanie powinno uwzględniać się w wymiarze podstawowym: </vt:lpstr>
      <vt:lpstr>Prezentacja programu PowerPoint</vt:lpstr>
      <vt:lpstr>Prezentacja programu PowerPoint</vt:lpstr>
      <vt:lpstr>Cele dezinformacji</vt:lpstr>
      <vt:lpstr>1. Wywoływanie paniki i strachu </vt:lpstr>
      <vt:lpstr>2. Polaryzacja społeczna </vt:lpstr>
      <vt:lpstr>3. Osłabianie wiarygodności instytucji publicznych </vt:lpstr>
      <vt:lpstr>Jak się bronić przed dezinformacją? </vt:lpstr>
      <vt:lpstr>1. Sprawdzaj źródła informacji </vt:lpstr>
      <vt:lpstr>2. Nie udostępniaj niesprawdzonych treści </vt:lpstr>
      <vt:lpstr>3. Zgłaszaj podejrzane informacje </vt:lpstr>
      <vt:lpstr>Techniki wykorzystywane w dezinformacji</vt:lpstr>
      <vt:lpstr>Techniki wykorzystywane w dezinformacji</vt:lpstr>
      <vt:lpstr>Zadanie</vt:lpstr>
      <vt:lpstr>Źródło:</vt:lpstr>
      <vt:lpstr>Dziękuję bardzo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Justyna Bagińska</cp:lastModifiedBy>
  <cp:revision>31</cp:revision>
  <dcterms:created xsi:type="dcterms:W3CDTF">2022-06-22T09:40:44Z</dcterms:created>
  <dcterms:modified xsi:type="dcterms:W3CDTF">2025-06-22T17:46:17Z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0x0101009743ADD6C1AA07458D9FC8BFF02CA0F4</vt:lpwstr>
  </property>
</Properties>
</file>